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86" r:id="rId2"/>
    <p:sldId id="583" r:id="rId3"/>
    <p:sldId id="712" r:id="rId4"/>
    <p:sldId id="733" r:id="rId5"/>
    <p:sldId id="718" r:id="rId6"/>
    <p:sldId id="720" r:id="rId7"/>
    <p:sldId id="723" r:id="rId8"/>
    <p:sldId id="722" r:id="rId9"/>
    <p:sldId id="724" r:id="rId10"/>
    <p:sldId id="716" r:id="rId11"/>
    <p:sldId id="731" r:id="rId12"/>
    <p:sldId id="735" r:id="rId13"/>
    <p:sldId id="737" r:id="rId14"/>
    <p:sldId id="740" r:id="rId15"/>
    <p:sldId id="741" r:id="rId16"/>
    <p:sldId id="742" r:id="rId17"/>
    <p:sldId id="743" r:id="rId18"/>
    <p:sldId id="744" r:id="rId19"/>
    <p:sldId id="732" r:id="rId20"/>
    <p:sldId id="736" r:id="rId21"/>
  </p:sldIdLst>
  <p:sldSz cx="9144000" cy="6858000" type="screen4x3"/>
  <p:notesSz cx="6735763" cy="98663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9694"/>
    <a:srgbClr val="818181"/>
    <a:srgbClr val="FF0000"/>
    <a:srgbClr val="0066FF"/>
    <a:srgbClr val="99CC00"/>
    <a:srgbClr val="D60093"/>
    <a:srgbClr val="CC0066"/>
    <a:srgbClr val="FF6600"/>
    <a:srgbClr val="0033CC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327" autoAdjust="0"/>
    <p:restoredTop sz="94095" autoAdjust="0"/>
  </p:normalViewPr>
  <p:slideViewPr>
    <p:cSldViewPr>
      <p:cViewPr varScale="1">
        <p:scale>
          <a:sx n="113" d="100"/>
          <a:sy n="113" d="100"/>
        </p:scale>
        <p:origin x="143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286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C79A9-6FE9-4CF2-9C3D-1CBA679CE92A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73F3EA26-A48C-4E69-915D-5DD22B49CA7C}">
      <dgm:prSet phldrT="[文字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>
          <a:softEdge rad="152400"/>
        </a:effectLst>
      </dgm:spPr>
      <dgm:t>
        <a:bodyPr/>
        <a:lstStyle/>
        <a:p>
          <a:r>
            <a:rPr lang="en-US" altLang="zh-TW" dirty="0" smtClean="0"/>
            <a:t> </a:t>
          </a:r>
          <a:endParaRPr lang="zh-TW" altLang="en-US" dirty="0"/>
        </a:p>
      </dgm:t>
    </dgm:pt>
    <dgm:pt modelId="{D42E3109-6645-4243-B86D-0301EBC1C04C}" type="parTrans" cxnId="{8D2AC3A5-5C52-4EBF-A826-3BC2BB9CBE08}">
      <dgm:prSet/>
      <dgm:spPr/>
      <dgm:t>
        <a:bodyPr/>
        <a:lstStyle/>
        <a:p>
          <a:endParaRPr lang="zh-TW" altLang="en-US"/>
        </a:p>
      </dgm:t>
    </dgm:pt>
    <dgm:pt modelId="{64161422-A866-4D52-B369-6BAB20769632}" type="sibTrans" cxnId="{8D2AC3A5-5C52-4EBF-A826-3BC2BB9CBE08}">
      <dgm:prSet/>
      <dgm:spPr/>
      <dgm:t>
        <a:bodyPr/>
        <a:lstStyle/>
        <a:p>
          <a:endParaRPr lang="zh-TW" altLang="en-US"/>
        </a:p>
      </dgm:t>
    </dgm:pt>
    <dgm:pt modelId="{9E8A09DC-E400-4E59-8D6C-93B5331682C3}">
      <dgm:prSet phldrT="[文字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>
          <a:softEdge rad="88900"/>
        </a:effectLst>
      </dgm:spPr>
      <dgm:t>
        <a:bodyPr/>
        <a:lstStyle/>
        <a:p>
          <a:r>
            <a:rPr lang="en-US" altLang="zh-TW" dirty="0" smtClean="0"/>
            <a:t> </a:t>
          </a:r>
          <a:endParaRPr lang="zh-TW" altLang="en-US" dirty="0"/>
        </a:p>
      </dgm:t>
    </dgm:pt>
    <dgm:pt modelId="{BA98B8B6-7F0E-4731-B252-9E7E5BFAF2D5}" type="parTrans" cxnId="{64406AF2-A6BC-4A54-9B06-87ACAA74AC40}">
      <dgm:prSet/>
      <dgm:spPr/>
      <dgm:t>
        <a:bodyPr/>
        <a:lstStyle/>
        <a:p>
          <a:endParaRPr lang="zh-TW" altLang="en-US"/>
        </a:p>
      </dgm:t>
    </dgm:pt>
    <dgm:pt modelId="{167A2208-67EF-4147-8775-3FC4428192D1}" type="sibTrans" cxnId="{64406AF2-A6BC-4A54-9B06-87ACAA74AC40}">
      <dgm:prSet/>
      <dgm:spPr/>
      <dgm:t>
        <a:bodyPr/>
        <a:lstStyle/>
        <a:p>
          <a:endParaRPr lang="zh-TW" altLang="en-US"/>
        </a:p>
      </dgm:t>
    </dgm:pt>
    <dgm:pt modelId="{4B2048D9-55D4-4BD0-9486-EBC0D642017D}">
      <dgm:prSet phldrT="[文字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>
          <a:softEdge rad="177800"/>
        </a:effectLst>
      </dgm:spPr>
      <dgm:t>
        <a:bodyPr/>
        <a:lstStyle/>
        <a:p>
          <a:r>
            <a:rPr lang="en-US" altLang="zh-TW" dirty="0" smtClean="0"/>
            <a:t> </a:t>
          </a:r>
          <a:endParaRPr lang="zh-TW" altLang="en-US" dirty="0"/>
        </a:p>
      </dgm:t>
    </dgm:pt>
    <dgm:pt modelId="{2158AF8E-6BE4-4489-8CD5-C8F859F832BC}" type="parTrans" cxnId="{28D5C2E0-B853-43C8-ACE2-0ED05044BEF9}">
      <dgm:prSet/>
      <dgm:spPr/>
      <dgm:t>
        <a:bodyPr/>
        <a:lstStyle/>
        <a:p>
          <a:endParaRPr lang="zh-TW" altLang="en-US"/>
        </a:p>
      </dgm:t>
    </dgm:pt>
    <dgm:pt modelId="{CDF8DBA6-EE05-484C-A23D-6556386C49CE}" type="sibTrans" cxnId="{28D5C2E0-B853-43C8-ACE2-0ED05044BEF9}">
      <dgm:prSet/>
      <dgm:spPr/>
      <dgm:t>
        <a:bodyPr/>
        <a:lstStyle/>
        <a:p>
          <a:endParaRPr lang="zh-TW" altLang="en-US"/>
        </a:p>
      </dgm:t>
    </dgm:pt>
    <dgm:pt modelId="{36B10ACA-BEB5-4A88-88B1-8476797A4EAE}" type="pres">
      <dgm:prSet presAssocID="{6C4C79A9-6FE9-4CF2-9C3D-1CBA679CE92A}" presName="compositeShape" presStyleCnt="0">
        <dgm:presLayoutVars>
          <dgm:chMax val="7"/>
          <dgm:dir/>
          <dgm:resizeHandles val="exact"/>
        </dgm:presLayoutVars>
      </dgm:prSet>
      <dgm:spPr/>
    </dgm:pt>
    <dgm:pt modelId="{C3806C49-FAB6-47C8-A8B4-B760C1B77AAF}" type="pres">
      <dgm:prSet presAssocID="{6C4C79A9-6FE9-4CF2-9C3D-1CBA679CE92A}" presName="wedge1" presStyleLbl="node1" presStyleIdx="0" presStyleCnt="3" custLinFactNeighborX="-5231" custLinFactNeighborY="2303"/>
      <dgm:spPr/>
      <dgm:t>
        <a:bodyPr/>
        <a:lstStyle/>
        <a:p>
          <a:endParaRPr lang="zh-TW" altLang="en-US"/>
        </a:p>
      </dgm:t>
    </dgm:pt>
    <dgm:pt modelId="{194716AD-1AB1-42CE-9CA5-D10498F3B818}" type="pres">
      <dgm:prSet presAssocID="{6C4C79A9-6FE9-4CF2-9C3D-1CBA679CE92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7817C24-2BB4-4E69-AD77-57500E873175}" type="pres">
      <dgm:prSet presAssocID="{6C4C79A9-6FE9-4CF2-9C3D-1CBA679CE92A}" presName="wedge2" presStyleLbl="node1" presStyleIdx="1" presStyleCnt="3"/>
      <dgm:spPr/>
      <dgm:t>
        <a:bodyPr/>
        <a:lstStyle/>
        <a:p>
          <a:endParaRPr lang="zh-TW" altLang="en-US"/>
        </a:p>
      </dgm:t>
    </dgm:pt>
    <dgm:pt modelId="{C2CE4553-17AB-4662-B28C-F9DBCE5C90BC}" type="pres">
      <dgm:prSet presAssocID="{6C4C79A9-6FE9-4CF2-9C3D-1CBA679CE92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9A45182-6B29-4EC2-A446-59D20A510C26}" type="pres">
      <dgm:prSet presAssocID="{6C4C79A9-6FE9-4CF2-9C3D-1CBA679CE92A}" presName="wedge3" presStyleLbl="node1" presStyleIdx="2" presStyleCnt="3"/>
      <dgm:spPr/>
      <dgm:t>
        <a:bodyPr/>
        <a:lstStyle/>
        <a:p>
          <a:endParaRPr lang="zh-TW" altLang="en-US"/>
        </a:p>
      </dgm:t>
    </dgm:pt>
    <dgm:pt modelId="{190A93F0-BEF4-479D-8865-164536A4F58B}" type="pres">
      <dgm:prSet presAssocID="{6C4C79A9-6FE9-4CF2-9C3D-1CBA679CE92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5DA99C5-5C3F-4ADD-9B83-F6AC40E9DD2E}" type="presOf" srcId="{6C4C79A9-6FE9-4CF2-9C3D-1CBA679CE92A}" destId="{36B10ACA-BEB5-4A88-88B1-8476797A4EAE}" srcOrd="0" destOrd="0" presId="urn:microsoft.com/office/officeart/2005/8/layout/chart3"/>
    <dgm:cxn modelId="{96BA8C0D-F9FB-4471-8FF8-88CD43726583}" type="presOf" srcId="{4B2048D9-55D4-4BD0-9486-EBC0D642017D}" destId="{E9A45182-6B29-4EC2-A446-59D20A510C26}" srcOrd="0" destOrd="0" presId="urn:microsoft.com/office/officeart/2005/8/layout/chart3"/>
    <dgm:cxn modelId="{64406AF2-A6BC-4A54-9B06-87ACAA74AC40}" srcId="{6C4C79A9-6FE9-4CF2-9C3D-1CBA679CE92A}" destId="{9E8A09DC-E400-4E59-8D6C-93B5331682C3}" srcOrd="1" destOrd="0" parTransId="{BA98B8B6-7F0E-4731-B252-9E7E5BFAF2D5}" sibTransId="{167A2208-67EF-4147-8775-3FC4428192D1}"/>
    <dgm:cxn modelId="{6CAB4A95-8DB3-4007-BD1A-95993EF3F9C3}" type="presOf" srcId="{9E8A09DC-E400-4E59-8D6C-93B5331682C3}" destId="{C2CE4553-17AB-4662-B28C-F9DBCE5C90BC}" srcOrd="1" destOrd="0" presId="urn:microsoft.com/office/officeart/2005/8/layout/chart3"/>
    <dgm:cxn modelId="{28D5C2E0-B853-43C8-ACE2-0ED05044BEF9}" srcId="{6C4C79A9-6FE9-4CF2-9C3D-1CBA679CE92A}" destId="{4B2048D9-55D4-4BD0-9486-EBC0D642017D}" srcOrd="2" destOrd="0" parTransId="{2158AF8E-6BE4-4489-8CD5-C8F859F832BC}" sibTransId="{CDF8DBA6-EE05-484C-A23D-6556386C49CE}"/>
    <dgm:cxn modelId="{8D2AC3A5-5C52-4EBF-A826-3BC2BB9CBE08}" srcId="{6C4C79A9-6FE9-4CF2-9C3D-1CBA679CE92A}" destId="{73F3EA26-A48C-4E69-915D-5DD22B49CA7C}" srcOrd="0" destOrd="0" parTransId="{D42E3109-6645-4243-B86D-0301EBC1C04C}" sibTransId="{64161422-A866-4D52-B369-6BAB20769632}"/>
    <dgm:cxn modelId="{C7CECA4A-D56C-4A42-AACB-9DCC111D69E7}" type="presOf" srcId="{73F3EA26-A48C-4E69-915D-5DD22B49CA7C}" destId="{C3806C49-FAB6-47C8-A8B4-B760C1B77AAF}" srcOrd="0" destOrd="0" presId="urn:microsoft.com/office/officeart/2005/8/layout/chart3"/>
    <dgm:cxn modelId="{C1A3080A-9021-4B04-A58E-E554A79F2B35}" type="presOf" srcId="{4B2048D9-55D4-4BD0-9486-EBC0D642017D}" destId="{190A93F0-BEF4-479D-8865-164536A4F58B}" srcOrd="1" destOrd="0" presId="urn:microsoft.com/office/officeart/2005/8/layout/chart3"/>
    <dgm:cxn modelId="{7FBA6024-A51B-45DE-AA51-23A1F073634A}" type="presOf" srcId="{73F3EA26-A48C-4E69-915D-5DD22B49CA7C}" destId="{194716AD-1AB1-42CE-9CA5-D10498F3B818}" srcOrd="1" destOrd="0" presId="urn:microsoft.com/office/officeart/2005/8/layout/chart3"/>
    <dgm:cxn modelId="{9365E240-96E8-4ACC-B226-BF763AA30E43}" type="presOf" srcId="{9E8A09DC-E400-4E59-8D6C-93B5331682C3}" destId="{A7817C24-2BB4-4E69-AD77-57500E873175}" srcOrd="0" destOrd="0" presId="urn:microsoft.com/office/officeart/2005/8/layout/chart3"/>
    <dgm:cxn modelId="{7AD3708C-4401-4976-8783-34126807783E}" type="presParOf" srcId="{36B10ACA-BEB5-4A88-88B1-8476797A4EAE}" destId="{C3806C49-FAB6-47C8-A8B4-B760C1B77AAF}" srcOrd="0" destOrd="0" presId="urn:microsoft.com/office/officeart/2005/8/layout/chart3"/>
    <dgm:cxn modelId="{C9E4BAFE-5404-4C7C-9096-B69D0C027BAC}" type="presParOf" srcId="{36B10ACA-BEB5-4A88-88B1-8476797A4EAE}" destId="{194716AD-1AB1-42CE-9CA5-D10498F3B818}" srcOrd="1" destOrd="0" presId="urn:microsoft.com/office/officeart/2005/8/layout/chart3"/>
    <dgm:cxn modelId="{5CE6B5C7-CFDE-4E10-8090-A3C753F80FB1}" type="presParOf" srcId="{36B10ACA-BEB5-4A88-88B1-8476797A4EAE}" destId="{A7817C24-2BB4-4E69-AD77-57500E873175}" srcOrd="2" destOrd="0" presId="urn:microsoft.com/office/officeart/2005/8/layout/chart3"/>
    <dgm:cxn modelId="{75867302-5720-4E03-936D-2A844CA38674}" type="presParOf" srcId="{36B10ACA-BEB5-4A88-88B1-8476797A4EAE}" destId="{C2CE4553-17AB-4662-B28C-F9DBCE5C90BC}" srcOrd="3" destOrd="0" presId="urn:microsoft.com/office/officeart/2005/8/layout/chart3"/>
    <dgm:cxn modelId="{48B31EDC-6E77-4070-9EAC-3635C4B8F365}" type="presParOf" srcId="{36B10ACA-BEB5-4A88-88B1-8476797A4EAE}" destId="{E9A45182-6B29-4EC2-A446-59D20A510C26}" srcOrd="4" destOrd="0" presId="urn:microsoft.com/office/officeart/2005/8/layout/chart3"/>
    <dgm:cxn modelId="{3BEB6E34-AD5E-442F-BA83-DF9F076B1D9D}" type="presParOf" srcId="{36B10ACA-BEB5-4A88-88B1-8476797A4EAE}" destId="{190A93F0-BEF4-479D-8865-164536A4F58B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06C49-FAB6-47C8-A8B4-B760C1B77AAF}">
      <dsp:nvSpPr>
        <dsp:cNvPr id="0" name=""/>
        <dsp:cNvSpPr/>
      </dsp:nvSpPr>
      <dsp:spPr>
        <a:xfrm>
          <a:off x="1050632" y="486516"/>
          <a:ext cx="4705772" cy="4705772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524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6500" kern="1200" dirty="0" smtClean="0"/>
            <a:t> </a:t>
          </a:r>
          <a:endParaRPr lang="zh-TW" altLang="en-US" sz="6500" kern="1200" dirty="0"/>
        </a:p>
      </dsp:txBody>
      <dsp:txXfrm>
        <a:off x="3609116" y="1354843"/>
        <a:ext cx="1596601" cy="1568590"/>
      </dsp:txXfrm>
    </dsp:sp>
    <dsp:sp modelId="{A7817C24-2BB4-4E69-AD77-57500E873175}">
      <dsp:nvSpPr>
        <dsp:cNvPr id="0" name=""/>
        <dsp:cNvSpPr/>
      </dsp:nvSpPr>
      <dsp:spPr>
        <a:xfrm>
          <a:off x="1054220" y="518195"/>
          <a:ext cx="4705772" cy="4705772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889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6500" kern="1200" dirty="0" smtClean="0"/>
            <a:t> </a:t>
          </a:r>
          <a:endParaRPr lang="zh-TW" altLang="en-US" sz="6500" kern="1200" dirty="0"/>
        </a:p>
      </dsp:txBody>
      <dsp:txXfrm>
        <a:off x="2342705" y="3487313"/>
        <a:ext cx="2128801" cy="1456548"/>
      </dsp:txXfrm>
    </dsp:sp>
    <dsp:sp modelId="{E9A45182-6B29-4EC2-A446-59D20A510C26}">
      <dsp:nvSpPr>
        <dsp:cNvPr id="0" name=""/>
        <dsp:cNvSpPr/>
      </dsp:nvSpPr>
      <dsp:spPr>
        <a:xfrm>
          <a:off x="1054220" y="518195"/>
          <a:ext cx="4705772" cy="4705772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778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6500" kern="1200" dirty="0" smtClean="0"/>
            <a:t> </a:t>
          </a:r>
          <a:endParaRPr lang="zh-TW" altLang="en-US" sz="6500" kern="1200" dirty="0"/>
        </a:p>
      </dsp:txBody>
      <dsp:txXfrm>
        <a:off x="1558410" y="1442543"/>
        <a:ext cx="1596601" cy="1568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772" y="2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2446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772" y="9372446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fld id="{C8C0275F-AADA-4F53-85C6-FB79AFA2D8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74799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772" y="2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8188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208" y="4686224"/>
            <a:ext cx="4939350" cy="444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2446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772" y="9372446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fld id="{1C498014-E0A7-4E77-9CA4-0242C233B4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80710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4373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619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38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175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5631" cy="647973"/>
          </a:xfrm>
          <a:prstGeom prst="rect">
            <a:avLst/>
          </a:prstGeo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1340768"/>
            <a:ext cx="8424862" cy="496795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  <a:defRPr/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lvl3pPr>
            <a:lvl4pPr marL="16002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lvl4pPr>
            <a:lvl5pPr marL="20574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8150" y="-117475"/>
            <a:ext cx="2105025" cy="6426200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-117475"/>
            <a:ext cx="6167437" cy="6426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82414-BFDF-489E-8B81-337B664A2E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242088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789041"/>
            <a:ext cx="7772400" cy="109149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FDCB8-9C6F-4F18-B4CC-64F53A2E199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283968" y="6366814"/>
            <a:ext cx="573087" cy="457200"/>
          </a:xfrm>
        </p:spPr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48779"/>
            <a:ext cx="8425631" cy="64797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908050"/>
            <a:ext cx="4135437" cy="54006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56150" y="908050"/>
            <a:ext cx="4137025" cy="54006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A5E8F-416D-4149-A9E5-713CA05C964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73376-B690-48DA-A6CC-B9C1536E4A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0D3B9-00DF-4D4A-8D67-B0A7EDEE8E1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5631" cy="647973"/>
          </a:xfrm>
          <a:prstGeom prst="rect">
            <a:avLst/>
          </a:prstGeo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4AC1B-9444-49D9-A041-517902DF51F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0E85-875D-4404-ABAD-ACC7572E60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48779"/>
            <a:ext cx="8425631" cy="64797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1340768"/>
            <a:ext cx="8424862" cy="496795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83138-89EE-486B-B293-73DC9E5C60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3968" y="6366814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新細明體" pitchFamily="18" charset="-120"/>
              </a:defRPr>
            </a:lvl1pPr>
          </a:lstStyle>
          <a:p>
            <a:pPr>
              <a:defRPr/>
            </a:pPr>
            <a:fld id="{4170E528-0D5E-4E55-9B88-3FB910DD27D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5" name="圖片 4" descr="ITS Taiwan Logo-new"/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602" y="6356944"/>
            <a:ext cx="837902" cy="5010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0" r:id="rId3"/>
    <p:sldLayoutId id="2147483657" r:id="rId4"/>
    <p:sldLayoutId id="2147483656" r:id="rId5"/>
    <p:sldLayoutId id="2147483655" r:id="rId6"/>
    <p:sldLayoutId id="2147483653" r:id="rId7"/>
    <p:sldLayoutId id="2147483652" r:id="rId8"/>
    <p:sldLayoutId id="2147483651" r:id="rId9"/>
    <p:sldLayoutId id="2147483650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accent1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華康中圓體(P)" pitchFamily="34" charset="-120"/>
          <a:ea typeface="華康中圓體(P)" pitchFamily="34" charset="-120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kumimoji="1" sz="28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kumimoji="1" sz="24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u"/>
        <a:defRPr kumimoji="1" sz="20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p"/>
        <a:defRPr kumimoji="1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jpeg"/><Relationship Id="rId7" Type="http://schemas.openxmlformats.org/officeDocument/2006/relationships/image" Target="../media/image36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771800" y="6269250"/>
            <a:ext cx="3625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5/18/2016</a:t>
            </a:r>
            <a:endParaRPr lang="zh-TW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ITS Taiwan Logo-new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5987369"/>
            <a:ext cx="1763688" cy="8706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2604120" y="44624"/>
            <a:ext cx="6504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2016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公共運輸旅運規劃服務實務研討會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99592" y="4776266"/>
            <a:ext cx="7848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運規劃很簡單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五縣市比較告訴你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景翊科技 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怡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君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64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250375" y="6366814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最常見的規劃邏輯 </a:t>
            </a:r>
            <a:r>
              <a:rPr lang="en-US" altLang="zh-TW" dirty="0" smtClean="0"/>
              <a:t>VS</a:t>
            </a:r>
            <a:r>
              <a:rPr lang="zh-TW" altLang="en-US" dirty="0" smtClean="0"/>
              <a:t> 資料狀況</a:t>
            </a:r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286035" y="1603001"/>
            <a:ext cx="8568952" cy="2431630"/>
          </a:xfrm>
          <a:prstGeom prst="roundRect">
            <a:avLst>
              <a:gd name="adj" fmla="val 5862"/>
            </a:avLst>
          </a:prstGeom>
          <a:solidFill>
            <a:schemeClr val="bg1">
              <a:alpha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28622" y="1412776"/>
            <a:ext cx="3096344" cy="40625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2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現有旅運規劃邏輯方式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271573" y="4411313"/>
            <a:ext cx="8568952" cy="2298899"/>
          </a:xfrm>
          <a:prstGeom prst="roundRect">
            <a:avLst>
              <a:gd name="adj" fmla="val 5862"/>
            </a:avLst>
          </a:prstGeom>
          <a:solidFill>
            <a:schemeClr val="bg1">
              <a:alpha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414160" y="4221088"/>
            <a:ext cx="3096344" cy="40625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TW" altLang="en-US" sz="2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現有資料來源</a:t>
            </a:r>
          </a:p>
        </p:txBody>
      </p:sp>
      <p:sp>
        <p:nvSpPr>
          <p:cNvPr id="18" name="AutoShape 9"/>
          <p:cNvSpPr>
            <a:spLocks noChangeArrowheads="1"/>
          </p:cNvSpPr>
          <p:nvPr/>
        </p:nvSpPr>
        <p:spPr bwMode="auto">
          <a:xfrm>
            <a:off x="4322230" y="4506094"/>
            <a:ext cx="4396117" cy="2098106"/>
          </a:xfrm>
          <a:prstGeom prst="roundRect">
            <a:avLst>
              <a:gd name="adj" fmla="val 787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anchor="ctr"/>
          <a:lstStyle/>
          <a:p>
            <a:pPr algn="just"/>
            <a:r>
              <a:rPr lang="en-US" altLang="zh-TW" sz="2000" b="1" dirty="0" smtClean="0">
                <a:ln w="1905"/>
                <a:gradFill>
                  <a:gsLst>
                    <a:gs pos="0">
                      <a:srgbClr val="C00000"/>
                    </a:gs>
                    <a:gs pos="78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【</a:t>
            </a:r>
            <a:r>
              <a:rPr lang="zh-TW" altLang="en-US" sz="2000" b="1" dirty="0" smtClean="0">
                <a:ln w="1905"/>
                <a:gradFill>
                  <a:gsLst>
                    <a:gs pos="0">
                      <a:srgbClr val="C00000"/>
                    </a:gs>
                    <a:gs pos="78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隱藏性問題</a:t>
            </a:r>
            <a:r>
              <a:rPr lang="en-US" altLang="zh-TW" sz="2000" b="1" dirty="0" smtClean="0">
                <a:ln w="1905"/>
                <a:gradFill>
                  <a:gsLst>
                    <a:gs pos="0">
                      <a:srgbClr val="C00000"/>
                    </a:gs>
                    <a:gs pos="78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】</a:t>
            </a:r>
          </a:p>
          <a:p>
            <a:pPr marL="269875" algn="just"/>
            <a:r>
              <a:rPr lang="zh-TW" altLang="en-US" sz="20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班</a:t>
            </a:r>
            <a:r>
              <a:rPr lang="zh-TW" altLang="en-US" sz="20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表</a:t>
            </a:r>
            <a:r>
              <a:rPr lang="zh-TW" altLang="en-US" sz="20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、路線、票價</a:t>
            </a:r>
            <a:r>
              <a:rPr lang="zh-TW" altLang="en-US" sz="20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資料量龐大</a:t>
            </a:r>
            <a:endParaRPr lang="en-US" altLang="zh-TW" sz="2000" b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n-ea"/>
            </a:endParaRPr>
          </a:p>
          <a:p>
            <a:pPr algn="just"/>
            <a:r>
              <a:rPr lang="en-US" altLang="zh-TW" sz="2000" b="1" dirty="0" smtClean="0">
                <a:ln w="1905"/>
                <a:gradFill>
                  <a:gsLst>
                    <a:gs pos="0">
                      <a:srgbClr val="C00000"/>
                    </a:gs>
                    <a:gs pos="78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【</a:t>
            </a:r>
            <a:r>
              <a:rPr lang="zh-TW" altLang="en-US" sz="2000" b="1" dirty="0" smtClean="0">
                <a:ln w="1905"/>
                <a:gradFill>
                  <a:gsLst>
                    <a:gs pos="0">
                      <a:srgbClr val="C00000"/>
                    </a:gs>
                    <a:gs pos="78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導致結果</a:t>
            </a:r>
            <a:r>
              <a:rPr lang="en-US" altLang="zh-TW" sz="2000" b="1" dirty="0" smtClean="0">
                <a:ln w="1905"/>
                <a:gradFill>
                  <a:gsLst>
                    <a:gs pos="0">
                      <a:srgbClr val="C00000"/>
                    </a:gs>
                    <a:gs pos="7800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ea"/>
              </a:rPr>
              <a:t>】</a:t>
            </a:r>
          </a:p>
          <a:p>
            <a:pPr marL="457200" indent="-187325" algn="just">
              <a:buFont typeface="+mj-lt"/>
              <a:buAutoNum type="arabicPeriod"/>
            </a:pPr>
            <a:r>
              <a:rPr lang="zh-TW" altLang="en-US" sz="20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撈</a:t>
            </a:r>
            <a:r>
              <a:rPr lang="zh-TW" altLang="en-US" sz="2000" b="1" dirty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取資料庫時間過</a:t>
            </a:r>
            <a:r>
              <a:rPr lang="zh-TW" altLang="en-US" sz="20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長</a:t>
            </a:r>
            <a:r>
              <a:rPr lang="en-US" altLang="zh-TW" sz="20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(2-3</a:t>
            </a:r>
            <a:r>
              <a:rPr lang="zh-TW" altLang="en-US" sz="20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小時</a:t>
            </a:r>
            <a:r>
              <a:rPr lang="en-US" altLang="zh-TW" sz="20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en-US" altLang="zh-TW" sz="2000" b="1" dirty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457200" indent="-187325" algn="just">
              <a:buFont typeface="+mj-lt"/>
              <a:buAutoNum type="arabicPeriod"/>
            </a:pPr>
            <a:r>
              <a:rPr lang="zh-TW" altLang="en-US" sz="2000" b="1" dirty="0" smtClean="0">
                <a:ln w="1905"/>
                <a:solidFill>
                  <a:srgbClr val="00206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資料處理時間長</a:t>
            </a:r>
            <a:endParaRPr lang="en-US" altLang="zh-TW" sz="2000" b="1" dirty="0" smtClean="0">
              <a:ln w="1905"/>
              <a:solidFill>
                <a:srgbClr val="00206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358694" y="4921540"/>
            <a:ext cx="3715865" cy="1493856"/>
          </a:xfrm>
          <a:prstGeom prst="roundRect">
            <a:avLst/>
          </a:prstGeom>
          <a:solidFill>
            <a:srgbClr val="C0E9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 smtClean="0"/>
          </a:p>
          <a:p>
            <a:pPr algn="ctr"/>
            <a:endParaRPr lang="en-US" altLang="zh-TW" dirty="0"/>
          </a:p>
          <a:p>
            <a:pPr algn="ctr"/>
            <a:endParaRPr lang="en-US" altLang="zh-TW" dirty="0" smtClean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027654"/>
            <a:ext cx="640814" cy="640814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8" b="29760"/>
          <a:stretch/>
        </p:blipFill>
        <p:spPr>
          <a:xfrm>
            <a:off x="2369488" y="5824944"/>
            <a:ext cx="1422222" cy="50405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9" y="5676500"/>
            <a:ext cx="740691" cy="740691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74" y="4896312"/>
            <a:ext cx="938293" cy="938293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35" y="5016256"/>
            <a:ext cx="660662" cy="660662"/>
          </a:xfrm>
          <a:prstGeom prst="rect">
            <a:avLst/>
          </a:prstGeom>
        </p:spPr>
      </p:pic>
      <p:pic>
        <p:nvPicPr>
          <p:cNvPr id="8194" name="Picture 2" descr="https://lh3.googleusercontent.com/_o8YCPxz2EbOkq8RY_bHVffT4PkRaPY5z_uMYV-StAm7CJ5KaAiR2vvgHl2UyK1HiKw"/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23" y="5027600"/>
            <a:ext cx="668608" cy="66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96" y="5771634"/>
            <a:ext cx="573198" cy="573198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524158" y="2153377"/>
            <a:ext cx="1592477" cy="485851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啟動演算法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2691491" y="2071011"/>
            <a:ext cx="1592477" cy="6505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設定演算法參數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4851731" y="2071011"/>
            <a:ext cx="1592477" cy="6505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搜尋起訖點區域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539552" y="3210466"/>
            <a:ext cx="1592477" cy="6505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搜尋直達旅次方案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689467" y="3210466"/>
            <a:ext cx="1592477" cy="6505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搜尋轉乘旅次方案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4850719" y="3210466"/>
            <a:ext cx="1592477" cy="65058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比較並進行方案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排序</a:t>
            </a:r>
          </a:p>
        </p:txBody>
      </p:sp>
      <p:sp>
        <p:nvSpPr>
          <p:cNvPr id="35" name="圓角矩形 34"/>
          <p:cNvSpPr/>
          <p:nvPr/>
        </p:nvSpPr>
        <p:spPr>
          <a:xfrm>
            <a:off x="7011971" y="3292832"/>
            <a:ext cx="1592477" cy="485851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輸出方案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>
            <a:stCxn id="3" idx="3"/>
            <a:endCxn id="27" idx="1"/>
          </p:cNvCxnSpPr>
          <p:nvPr/>
        </p:nvCxnSpPr>
        <p:spPr>
          <a:xfrm flipV="1">
            <a:off x="2116635" y="2396302"/>
            <a:ext cx="57485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stCxn id="31" idx="3"/>
            <a:endCxn id="32" idx="0"/>
          </p:cNvCxnSpPr>
          <p:nvPr/>
        </p:nvCxnSpPr>
        <p:spPr>
          <a:xfrm flipH="1">
            <a:off x="1335791" y="2396302"/>
            <a:ext cx="5108417" cy="814164"/>
          </a:xfrm>
          <a:prstGeom prst="bentConnector4">
            <a:avLst>
              <a:gd name="adj1" fmla="val -4475"/>
              <a:gd name="adj2" fmla="val 69977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向右箭號 48"/>
          <p:cNvSpPr/>
          <p:nvPr/>
        </p:nvSpPr>
        <p:spPr>
          <a:xfrm>
            <a:off x="3851920" y="5373216"/>
            <a:ext cx="504056" cy="46138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6" name="直線單箭頭接點 75"/>
          <p:cNvCxnSpPr>
            <a:stCxn id="32" idx="3"/>
            <a:endCxn id="33" idx="1"/>
          </p:cNvCxnSpPr>
          <p:nvPr/>
        </p:nvCxnSpPr>
        <p:spPr>
          <a:xfrm>
            <a:off x="2132029" y="3535757"/>
            <a:ext cx="55743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33" idx="3"/>
            <a:endCxn id="34" idx="1"/>
          </p:cNvCxnSpPr>
          <p:nvPr/>
        </p:nvCxnSpPr>
        <p:spPr>
          <a:xfrm>
            <a:off x="4281944" y="3535757"/>
            <a:ext cx="5687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34" idx="3"/>
            <a:endCxn id="35" idx="1"/>
          </p:cNvCxnSpPr>
          <p:nvPr/>
        </p:nvCxnSpPr>
        <p:spPr>
          <a:xfrm>
            <a:off x="6443196" y="3535757"/>
            <a:ext cx="56877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27" idx="3"/>
            <a:endCxn id="31" idx="1"/>
          </p:cNvCxnSpPr>
          <p:nvPr/>
        </p:nvCxnSpPr>
        <p:spPr>
          <a:xfrm>
            <a:off x="4283968" y="2396302"/>
            <a:ext cx="5677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1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不同邏輯下的旅運規劃</a:t>
            </a:r>
            <a:endParaRPr lang="en-US" altLang="zh-TW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運算思考方向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點</a:t>
            </a:r>
            <a:r>
              <a:rPr lang="en-US" altLang="zh-TW" dirty="0"/>
              <a:t>(</a:t>
            </a:r>
            <a:r>
              <a:rPr lang="zh-TW" altLang="en-US" dirty="0"/>
              <a:t>站位</a:t>
            </a:r>
            <a:r>
              <a:rPr lang="en-US" altLang="zh-TW" dirty="0"/>
              <a:t>)</a:t>
            </a:r>
            <a:r>
              <a:rPr lang="zh-TW" altLang="en-US" dirty="0"/>
              <a:t>對點</a:t>
            </a:r>
            <a:r>
              <a:rPr lang="en-US" altLang="zh-TW" dirty="0"/>
              <a:t>(</a:t>
            </a:r>
            <a:r>
              <a:rPr lang="zh-TW" altLang="en-US" dirty="0"/>
              <a:t>站位</a:t>
            </a:r>
            <a:r>
              <a:rPr lang="en-US" altLang="zh-TW" dirty="0"/>
              <a:t>)</a:t>
            </a:r>
            <a:r>
              <a:rPr lang="zh-TW" altLang="en-US" dirty="0"/>
              <a:t>、線</a:t>
            </a:r>
            <a:r>
              <a:rPr lang="en-US" altLang="zh-TW" dirty="0"/>
              <a:t>(</a:t>
            </a:r>
            <a:r>
              <a:rPr lang="zh-TW" altLang="en-US" dirty="0"/>
              <a:t>路線</a:t>
            </a:r>
            <a:r>
              <a:rPr lang="en-US" altLang="zh-TW" dirty="0"/>
              <a:t>)</a:t>
            </a:r>
            <a:r>
              <a:rPr lang="zh-TW" altLang="en-US" dirty="0"/>
              <a:t>對線</a:t>
            </a:r>
            <a:r>
              <a:rPr lang="en-US" altLang="zh-TW" dirty="0"/>
              <a:t>(</a:t>
            </a:r>
            <a:r>
              <a:rPr lang="zh-TW" altLang="en-US" dirty="0"/>
              <a:t>路線</a:t>
            </a:r>
            <a:r>
              <a:rPr lang="en-US" altLang="zh-TW" dirty="0"/>
              <a:t>)</a:t>
            </a:r>
            <a:endParaRPr lang="zh-TW" altLang="en-US" dirty="0"/>
          </a:p>
          <a:p>
            <a:r>
              <a:rPr lang="zh-TW" altLang="en-US" dirty="0" smtClean="0">
                <a:solidFill>
                  <a:srgbClr val="FF0000"/>
                </a:solidFill>
              </a:rPr>
              <a:t>通常會考量以下因素：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權重運算、空間</a:t>
            </a:r>
            <a:r>
              <a:rPr lang="zh-TW" altLang="en-US" dirty="0" smtClean="0"/>
              <a:t>、旅行時間、轉乘次數、距離、步行速度、運具選擇、票價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等等</a:t>
            </a:r>
            <a:endParaRPr lang="en-US" altLang="zh-TW" dirty="0" smtClean="0"/>
          </a:p>
          <a:p>
            <a:r>
              <a:rPr lang="zh-TW" altLang="en-US" dirty="0">
                <a:solidFill>
                  <a:srgbClr val="FF0000"/>
                </a:solidFill>
              </a:rPr>
              <a:t>納入的資料包含？</a:t>
            </a:r>
            <a:endParaRPr lang="en-US" altLang="zh-TW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班表、票價、座標、地址</a:t>
            </a:r>
            <a:r>
              <a:rPr lang="en-US" altLang="zh-TW" dirty="0"/>
              <a:t>/</a:t>
            </a:r>
            <a:r>
              <a:rPr lang="zh-TW" altLang="en-US" dirty="0"/>
              <a:t>地標資料庫</a:t>
            </a:r>
            <a:endParaRPr lang="en-US" altLang="zh-TW" dirty="0"/>
          </a:p>
          <a:p>
            <a:pPr lvl="1"/>
            <a:r>
              <a:rPr lang="zh-TW" altLang="en-US" dirty="0"/>
              <a:t>其他應用端：熱量</a:t>
            </a:r>
            <a:r>
              <a:rPr lang="zh-TW" altLang="en-US" dirty="0" smtClean="0"/>
              <a:t>資訊</a:t>
            </a:r>
            <a:endParaRPr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25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怎麼改善？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TW" altLang="en-US" sz="2800" dirty="0"/>
              <a:t>設置轉乘區</a:t>
            </a:r>
            <a:endParaRPr lang="en-US" altLang="zh-TW" sz="2800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TW" altLang="en-US" sz="2800" dirty="0"/>
              <a:t>考量</a:t>
            </a:r>
            <a:r>
              <a:rPr lang="zh-TW" altLang="zh-TW" sz="2800" dirty="0"/>
              <a:t>最大旅行距離</a:t>
            </a:r>
            <a:endParaRPr lang="en-US" altLang="zh-TW" sz="2800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TW" altLang="en-US" sz="2800" dirty="0"/>
              <a:t>分層搜尋</a:t>
            </a:r>
            <a:endParaRPr lang="en-US" altLang="zh-TW" sz="2800" dirty="0"/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TW" altLang="en-US" sz="2800" dirty="0"/>
              <a:t>考量旅次方向性</a:t>
            </a:r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TW" altLang="en-US" sz="2800" dirty="0"/>
              <a:t>資料庫重新規劃</a:t>
            </a:r>
            <a:endParaRPr lang="en-US" altLang="zh-TW" sz="2800" dirty="0"/>
          </a:p>
          <a:p>
            <a:pPr marL="857250" lvl="2" indent="-457200">
              <a:buFont typeface="+mj-lt"/>
              <a:buAutoNum type="arabicPeriod"/>
            </a:pPr>
            <a:r>
              <a:rPr lang="zh-TW" altLang="en-US" dirty="0" smtClean="0"/>
              <a:t>分割</a:t>
            </a:r>
            <a:r>
              <a:rPr lang="zh-TW" altLang="en-US" dirty="0"/>
              <a:t>資料表</a:t>
            </a:r>
            <a:endParaRPr lang="en-US" altLang="zh-TW" dirty="0"/>
          </a:p>
          <a:p>
            <a:pPr marL="857250" lvl="2" indent="-457200">
              <a:buFont typeface="+mj-lt"/>
              <a:buAutoNum type="arabicPeriod"/>
            </a:pPr>
            <a:r>
              <a:rPr lang="zh-TW" altLang="en-US" dirty="0" smtClean="0"/>
              <a:t>減少</a:t>
            </a:r>
            <a:r>
              <a:rPr lang="zh-TW" altLang="en-US" dirty="0"/>
              <a:t>資料庫邏輯運算</a:t>
            </a:r>
            <a:endParaRPr lang="en-US" altLang="zh-TW" dirty="0"/>
          </a:p>
          <a:p>
            <a:pPr marL="857250" lvl="2" indent="-457200">
              <a:buFont typeface="+mj-lt"/>
              <a:buAutoNum type="arabicPeriod"/>
            </a:pPr>
            <a:r>
              <a:rPr lang="zh-TW" altLang="en-US" dirty="0" smtClean="0"/>
              <a:t>提高</a:t>
            </a:r>
            <a:r>
              <a:rPr lang="zh-TW" altLang="en-US" dirty="0"/>
              <a:t>搜尋命中率</a:t>
            </a:r>
          </a:p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0D3B9-00DF-4D4A-8D67-B0A7EDEE8E11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grpSp>
        <p:nvGrpSpPr>
          <p:cNvPr id="7" name="群組 6"/>
          <p:cNvGrpSpPr/>
          <p:nvPr/>
        </p:nvGrpSpPr>
        <p:grpSpPr>
          <a:xfrm>
            <a:off x="4095341" y="1340768"/>
            <a:ext cx="4795874" cy="1617902"/>
            <a:chOff x="3972394" y="1844827"/>
            <a:chExt cx="4795874" cy="1617902"/>
          </a:xfrm>
        </p:grpSpPr>
        <p:grpSp>
          <p:nvGrpSpPr>
            <p:cNvPr id="8" name="群組 7"/>
            <p:cNvGrpSpPr/>
            <p:nvPr/>
          </p:nvGrpSpPr>
          <p:grpSpPr>
            <a:xfrm>
              <a:off x="3972394" y="1844827"/>
              <a:ext cx="4795874" cy="1617902"/>
              <a:chOff x="3972394" y="1916834"/>
              <a:chExt cx="4795874" cy="1617903"/>
            </a:xfrm>
          </p:grpSpPr>
          <p:pic>
            <p:nvPicPr>
              <p:cNvPr id="10" name="Picture 3" descr="\\Fileserver-pt\server-file2\4.넷째마당\수연\박스\박스_063.png"/>
              <p:cNvPicPr>
                <a:picLocks noChangeAspect="1" noChangeArrowheads="1"/>
              </p:cNvPicPr>
              <p:nvPr/>
            </p:nvPicPr>
            <p:blipFill rotWithShape="1">
              <a:blip r:embed="rId2" cstate="print"/>
              <a:srcRect b="17589"/>
              <a:stretch/>
            </p:blipFill>
            <p:spPr bwMode="auto">
              <a:xfrm>
                <a:off x="3972394" y="1916834"/>
                <a:ext cx="4795874" cy="1617903"/>
              </a:xfrm>
              <a:prstGeom prst="rect">
                <a:avLst/>
              </a:prstGeom>
              <a:noFill/>
            </p:spPr>
          </p:pic>
          <p:sp>
            <p:nvSpPr>
              <p:cNvPr id="11" name="文字方塊 10"/>
              <p:cNvSpPr txBox="1"/>
              <p:nvPr/>
            </p:nvSpPr>
            <p:spPr>
              <a:xfrm>
                <a:off x="3972394" y="2492895"/>
                <a:ext cx="479587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9875" indent="-269875" algn="just">
                  <a:buFont typeface="+mj-lt"/>
                  <a:buAutoNum type="arabicPeriod"/>
                </a:pPr>
                <a:r>
                  <a:rPr lang="zh-TW" altLang="en-US" sz="2000" spc="50" dirty="0" smtClean="0">
                    <a:ln w="11430"/>
                  </a:rPr>
                  <a:t>客運</a:t>
                </a:r>
                <a:r>
                  <a:rPr lang="zh-TW" altLang="en-US" sz="2000" spc="50" dirty="0">
                    <a:ln w="11430"/>
                  </a:rPr>
                  <a:t>轉乘、旅行時間不易掌握</a:t>
                </a:r>
              </a:p>
              <a:p>
                <a:pPr marL="269875" indent="-269875" algn="just">
                  <a:buFont typeface="+mj-lt"/>
                  <a:buAutoNum type="arabicPeriod"/>
                </a:pPr>
                <a:r>
                  <a:rPr lang="zh-TW" altLang="en-US" sz="2000" spc="50" dirty="0">
                    <a:ln w="11430"/>
                  </a:rPr>
                  <a:t>利用軌道運輸、航空及船運資料為主要城際運具，並提供轉乘方</a:t>
                </a:r>
                <a:r>
                  <a:rPr lang="zh-TW" altLang="en-US" sz="2000" spc="50" dirty="0" smtClean="0">
                    <a:ln w="11430"/>
                  </a:rPr>
                  <a:t>案</a:t>
                </a:r>
                <a:endParaRPr lang="zh-TW" altLang="en-US" sz="2000" spc="50" dirty="0">
                  <a:ln w="11430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4050908" y="1917993"/>
              <a:ext cx="131318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just"/>
              <a:r>
                <a:rPr lang="zh-TW" altLang="en-US" sz="2200" dirty="0">
                  <a:solidFill>
                    <a:schemeClr val="bg1"/>
                  </a:solidFill>
                  <a:effectLst>
                    <a:reflection blurRad="6350" stA="60000" endA="900" endPos="60000" dist="60007" dir="5400000" sy="-100000" algn="bl" rotWithShape="0"/>
                  </a:effectLst>
                  <a:latin typeface="微軟正黑體" pitchFamily="34" charset="-120"/>
                  <a:ea typeface="微軟正黑體" pitchFamily="34" charset="-120"/>
                </a:rPr>
                <a:t>限定運具</a:t>
              </a:r>
              <a:endParaRPr lang="en-US" altLang="zh-TW" sz="2200" dirty="0">
                <a:solidFill>
                  <a:schemeClr val="bg1"/>
                </a:solidFill>
                <a:effectLst>
                  <a:reflection blurRad="6350" stA="60000" endA="900" endPos="60000" dist="60007" dir="5400000" sy="-100000" algn="bl" rotWithShape="0"/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094521" y="3212976"/>
            <a:ext cx="4795874" cy="1899500"/>
            <a:chOff x="3972394" y="1844827"/>
            <a:chExt cx="4795874" cy="1899500"/>
          </a:xfrm>
        </p:grpSpPr>
        <p:grpSp>
          <p:nvGrpSpPr>
            <p:cNvPr id="13" name="群組 12"/>
            <p:cNvGrpSpPr/>
            <p:nvPr/>
          </p:nvGrpSpPr>
          <p:grpSpPr>
            <a:xfrm>
              <a:off x="3972394" y="1844827"/>
              <a:ext cx="4795874" cy="1899500"/>
              <a:chOff x="3972394" y="1916834"/>
              <a:chExt cx="4795874" cy="1899501"/>
            </a:xfrm>
          </p:grpSpPr>
          <p:pic>
            <p:nvPicPr>
              <p:cNvPr id="15" name="Picture 3" descr="\\Fileserver-pt\server-file2\4.넷째마당\수연\박스\박스_063.png"/>
              <p:cNvPicPr>
                <a:picLocks noChangeAspect="1" noChangeArrowheads="1"/>
              </p:cNvPicPr>
              <p:nvPr/>
            </p:nvPicPr>
            <p:blipFill rotWithShape="1">
              <a:blip r:embed="rId2" cstate="print"/>
              <a:srcRect b="17589"/>
              <a:stretch/>
            </p:blipFill>
            <p:spPr bwMode="auto">
              <a:xfrm>
                <a:off x="3972394" y="1916834"/>
                <a:ext cx="4795874" cy="1617903"/>
              </a:xfrm>
              <a:prstGeom prst="rect">
                <a:avLst/>
              </a:prstGeom>
              <a:noFill/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3972394" y="2492895"/>
                <a:ext cx="4795873" cy="1323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9875" indent="-269875" algn="just">
                  <a:buFont typeface="+mj-lt"/>
                  <a:buAutoNum type="arabicPeriod"/>
                </a:pPr>
                <a:r>
                  <a:rPr lang="zh-TW" altLang="en-US" sz="2000" spc="50" dirty="0">
                    <a:ln w="11430"/>
                  </a:rPr>
                  <a:t>進行分群分析，建立合理方案資料</a:t>
                </a:r>
                <a:endParaRPr lang="en-US" altLang="zh-TW" sz="2000" spc="50" dirty="0">
                  <a:ln w="11430"/>
                </a:endParaRPr>
              </a:p>
              <a:p>
                <a:pPr marL="269875" indent="-269875" algn="just">
                  <a:buFont typeface="+mj-lt"/>
                  <a:buAutoNum type="arabicPeriod"/>
                </a:pPr>
                <a:r>
                  <a:rPr lang="zh-TW" altLang="en-US" sz="2000" spc="50" dirty="0">
                    <a:ln w="11430"/>
                  </a:rPr>
                  <a:t>採用方案審核</a:t>
                </a:r>
                <a:r>
                  <a:rPr lang="zh-TW" altLang="en-US" sz="2000" spc="50" dirty="0" smtClean="0">
                    <a:ln w="11430"/>
                  </a:rPr>
                  <a:t>機制，直接撈取方案</a:t>
                </a:r>
                <a:endParaRPr lang="en-US" altLang="zh-TW" sz="2000" spc="50" dirty="0">
                  <a:ln w="11430"/>
                </a:endParaRPr>
              </a:p>
              <a:p>
                <a:pPr marL="269875" indent="-269875" algn="just">
                  <a:buFont typeface="+mj-lt"/>
                  <a:buAutoNum type="arabicPeriod"/>
                </a:pPr>
                <a:r>
                  <a:rPr lang="zh-TW" altLang="en-US" sz="2000" spc="50" dirty="0" smtClean="0">
                    <a:ln w="11430"/>
                  </a:rPr>
                  <a:t>減少演算法求解時間</a:t>
                </a:r>
                <a:endParaRPr lang="zh-TW" altLang="en-US" sz="2000" spc="50" dirty="0">
                  <a:ln w="11430"/>
                </a:endParaRPr>
              </a:p>
              <a:p>
                <a:pPr marL="269875" indent="-269875" algn="just">
                  <a:buFont typeface="+mj-lt"/>
                  <a:buAutoNum type="arabicPeriod"/>
                </a:pPr>
                <a:endParaRPr lang="zh-TW" altLang="en-US" sz="2000" spc="50" dirty="0">
                  <a:ln w="11430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4015740" y="1917993"/>
              <a:ext cx="35702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 algn="just"/>
              <a:r>
                <a:rPr lang="zh-TW" altLang="en-US" sz="2200" dirty="0" smtClean="0">
                  <a:solidFill>
                    <a:schemeClr val="bg1"/>
                  </a:solidFill>
                  <a:effectLst>
                    <a:reflection blurRad="6350" stA="60000" endA="900" endPos="60000" dist="60007" dir="5400000" sy="-100000" algn="bl" rotWithShape="0"/>
                  </a:effectLst>
                  <a:latin typeface="微軟正黑體" pitchFamily="34" charset="-120"/>
                  <a:ea typeface="微軟正黑體" pitchFamily="34" charset="-120"/>
                </a:rPr>
                <a:t>利用</a:t>
              </a:r>
              <a:r>
                <a:rPr lang="zh-TW" altLang="en-US" sz="2200" dirty="0">
                  <a:solidFill>
                    <a:schemeClr val="bg1"/>
                  </a:solidFill>
                  <a:effectLst>
                    <a:reflection blurRad="6350" stA="60000" endA="900" endPos="60000" dist="60007" dir="5400000" sy="-100000" algn="bl" rotWithShape="0"/>
                  </a:effectLst>
                  <a:latin typeface="微軟正黑體" pitchFamily="34" charset="-120"/>
                  <a:ea typeface="微軟正黑體" pitchFamily="34" charset="-120"/>
                </a:rPr>
                <a:t>歷史資料直接輸出結果</a:t>
              </a:r>
              <a:endParaRPr lang="en-US" altLang="zh-TW" sz="2200" dirty="0">
                <a:solidFill>
                  <a:schemeClr val="bg1"/>
                </a:solidFill>
                <a:effectLst>
                  <a:reflection blurRad="6350" stA="60000" endA="900" endPos="60000" dist="60007" dir="5400000" sy="-100000" algn="bl" rotWithShape="0"/>
                </a:effectLst>
                <a:latin typeface="微軟正黑體" pitchFamily="34" charset="-120"/>
                <a:ea typeface="微軟正黑體" pitchFamily="34" charset="-120"/>
              </a:endParaRPr>
            </a:p>
            <a:p>
              <a:pPr marL="0" lvl="1" algn="just"/>
              <a:endParaRPr lang="en-US" altLang="zh-TW" sz="2200" dirty="0">
                <a:solidFill>
                  <a:schemeClr val="bg1"/>
                </a:solidFill>
                <a:effectLst>
                  <a:reflection blurRad="6350" stA="60000" endA="900" endPos="60000" dist="60007" dir="5400000" sy="-100000" algn="bl" rotWithShape="0"/>
                </a:effectLst>
                <a:latin typeface="微軟正黑體" pitchFamily="34" charset="-120"/>
                <a:ea typeface="微軟正黑體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2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公車</a:t>
            </a:r>
            <a:r>
              <a:rPr lang="en-US" altLang="zh-TW" dirty="0" smtClean="0"/>
              <a:t>/</a:t>
            </a:r>
            <a:r>
              <a:rPr lang="zh-TW" altLang="en-US" dirty="0" smtClean="0"/>
              <a:t>火車</a:t>
            </a:r>
            <a:r>
              <a:rPr lang="en-US" altLang="zh-TW" dirty="0" smtClean="0"/>
              <a:t>/</a:t>
            </a:r>
            <a:r>
              <a:rPr lang="zh-TW" altLang="en-US" dirty="0" smtClean="0"/>
              <a:t>捷運直達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748000" cy="572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0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0D3B9-00DF-4D4A-8D67-B0A7EDEE8E11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公車轉公車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8" y="1155919"/>
            <a:ext cx="8640960" cy="56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2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0D3B9-00DF-4D4A-8D67-B0A7EDEE8E11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公車轉捷運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61" y="1121749"/>
            <a:ext cx="8820000" cy="57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3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0D3B9-00DF-4D4A-8D67-B0A7EDEE8E11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公車轉火</a:t>
            </a:r>
            <a:r>
              <a:rPr lang="zh-TW" altLang="en-US" dirty="0"/>
              <a:t>車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0" y="1124744"/>
            <a:ext cx="8676000" cy="57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43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0D3B9-00DF-4D4A-8D67-B0A7EDEE8E11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捷運轉捷運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40" y="1196752"/>
            <a:ext cx="8028000" cy="56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1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0D3B9-00DF-4D4A-8D67-B0A7EDEE8E11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捷運轉火車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268760"/>
            <a:ext cx="8712000" cy="55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84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pic>
        <p:nvPicPr>
          <p:cNvPr id="5" name="Picture 2" descr="http://2.bp.blogspot.com/-57LUn0yOPeY/U6aqTudoDvI/AAAAAAAABmY/U9fkxKWOuPQ/s1600/%E8%9E%A2%E5%B9%95%E5%BF%AB%E7%85%A7+2014-06-22+%E4%B8%8B%E5%8D%885.00.4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 b="2055"/>
          <a:stretch/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67544" y="3140968"/>
            <a:ext cx="28083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資料正確性？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/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預估準確性？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1"/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運算速度？</a:t>
            </a:r>
          </a:p>
        </p:txBody>
      </p:sp>
    </p:spTree>
    <p:extLst>
      <p:ext uri="{BB962C8B-B14F-4D97-AF65-F5344CB8AC3E}">
        <p14:creationId xmlns:p14="http://schemas.microsoft.com/office/powerpoint/2010/main" val="2282921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747"/>
            <a:ext cx="8425631" cy="647973"/>
          </a:xfrm>
        </p:spPr>
        <p:txBody>
          <a:bodyPr/>
          <a:lstStyle/>
          <a:p>
            <a:r>
              <a:rPr lang="en-US" altLang="zh-TW" dirty="0"/>
              <a:t>Contents</a:t>
            </a:r>
            <a:endParaRPr lang="zh-TW" altLang="en-US" dirty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 bwMode="auto">
          <a:xfrm>
            <a:off x="4285456" y="6400800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+mj-lt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03B251DF-C890-419C-8B3F-F81E59E0BAC2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grpSp>
        <p:nvGrpSpPr>
          <p:cNvPr id="27" name="群組 26"/>
          <p:cNvGrpSpPr/>
          <p:nvPr/>
        </p:nvGrpSpPr>
        <p:grpSpPr>
          <a:xfrm>
            <a:off x="1331640" y="1916832"/>
            <a:ext cx="5040560" cy="865584"/>
            <a:chOff x="1647800" y="1916832"/>
            <a:chExt cx="4724400" cy="685800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gray">
            <a:xfrm>
              <a:off x="2028800" y="2035895"/>
              <a:ext cx="4343400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gray">
            <a:xfrm>
              <a:off x="1647800" y="1916832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gray">
            <a:xfrm>
              <a:off x="2257400" y="2091457"/>
              <a:ext cx="3429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TW" altLang="en-US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旅運規劃是甚麼</a:t>
              </a:r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？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gray">
            <a:xfrm>
              <a:off x="1820135" y="2060968"/>
              <a:ext cx="317319" cy="365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0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1</a:t>
              </a:r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1331640" y="2755032"/>
            <a:ext cx="5040560" cy="865584"/>
            <a:chOff x="1647800" y="2755032"/>
            <a:chExt cx="4724400" cy="685800"/>
          </a:xfrm>
        </p:grpSpPr>
        <p:sp>
          <p:nvSpPr>
            <p:cNvPr id="13" name="AutoShape 10"/>
            <p:cNvSpPr>
              <a:spLocks noChangeArrowheads="1"/>
            </p:cNvSpPr>
            <p:nvPr/>
          </p:nvSpPr>
          <p:spPr bwMode="gray">
            <a:xfrm>
              <a:off x="2028800" y="2874095"/>
              <a:ext cx="4343400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" name="AutoShape 11"/>
            <p:cNvSpPr>
              <a:spLocks noChangeArrowheads="1"/>
            </p:cNvSpPr>
            <p:nvPr/>
          </p:nvSpPr>
          <p:spPr bwMode="gray">
            <a:xfrm>
              <a:off x="1647800" y="2755032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gray">
            <a:xfrm>
              <a:off x="2257400" y="2929657"/>
              <a:ext cx="3429000" cy="365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TW" altLang="en-US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實務應用放大鏡</a:t>
              </a:r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！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gray">
            <a:xfrm>
              <a:off x="1820135" y="2899168"/>
              <a:ext cx="317319" cy="365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0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2</a:t>
              </a:r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31640" y="3593232"/>
            <a:ext cx="5040560" cy="865584"/>
            <a:chOff x="1647800" y="3593232"/>
            <a:chExt cx="4724400" cy="685800"/>
          </a:xfrm>
        </p:grpSpPr>
        <p:sp>
          <p:nvSpPr>
            <p:cNvPr id="18" name="AutoShape 15"/>
            <p:cNvSpPr>
              <a:spLocks noChangeArrowheads="1"/>
            </p:cNvSpPr>
            <p:nvPr/>
          </p:nvSpPr>
          <p:spPr bwMode="gray">
            <a:xfrm>
              <a:off x="2028800" y="3712295"/>
              <a:ext cx="4343400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9" name="AutoShape 16"/>
            <p:cNvSpPr>
              <a:spLocks noChangeArrowheads="1"/>
            </p:cNvSpPr>
            <p:nvPr/>
          </p:nvSpPr>
          <p:spPr bwMode="gray">
            <a:xfrm>
              <a:off x="1647800" y="3593232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gray">
            <a:xfrm>
              <a:off x="2257400" y="3767857"/>
              <a:ext cx="3429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TW" altLang="en-US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同中求異的</a:t>
              </a:r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運算邏輯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gray">
            <a:xfrm>
              <a:off x="1820135" y="3737368"/>
              <a:ext cx="317319" cy="365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0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3</a:t>
              </a: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1331640" y="4507632"/>
            <a:ext cx="5040560" cy="865584"/>
            <a:chOff x="1647800" y="4507632"/>
            <a:chExt cx="4724400" cy="685800"/>
          </a:xfrm>
        </p:grpSpPr>
        <p:sp>
          <p:nvSpPr>
            <p:cNvPr id="23" name="AutoShape 20"/>
            <p:cNvSpPr>
              <a:spLocks noChangeArrowheads="1"/>
            </p:cNvSpPr>
            <p:nvPr/>
          </p:nvSpPr>
          <p:spPr bwMode="gray">
            <a:xfrm>
              <a:off x="2028800" y="4626695"/>
              <a:ext cx="4343400" cy="4572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4" name="AutoShape 21"/>
            <p:cNvSpPr>
              <a:spLocks noChangeArrowheads="1"/>
            </p:cNvSpPr>
            <p:nvPr/>
          </p:nvSpPr>
          <p:spPr bwMode="gray">
            <a:xfrm>
              <a:off x="1647800" y="4507632"/>
              <a:ext cx="685800" cy="685800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gray">
            <a:xfrm>
              <a:off x="2257400" y="4682257"/>
              <a:ext cx="34290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>
              <a:spAutoFit/>
            </a:bodyPr>
            <a:lstStyle/>
            <a:p>
              <a:pPr eaLnBrk="0" hangingPunct="0"/>
              <a:r>
                <a:rPr lang="zh-TW" altLang="en-US" b="1" dirty="0" smtClean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有</a:t>
              </a:r>
              <a:r>
                <a:rPr lang="zh-TW" altLang="en-US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沒有好點子？</a:t>
              </a:r>
              <a:endPara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gray">
            <a:xfrm>
              <a:off x="1820135" y="4651768"/>
              <a:ext cx="317319" cy="365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0">
              <a:spAutoFit/>
            </a:bodyPr>
            <a:lstStyle/>
            <a:p>
              <a:pPr algn="ctr" eaLnBrk="0" hangingPunct="0"/>
              <a:r>
                <a:rPr lang="en-US" altLang="zh-TW" sz="2400" dirty="0">
                  <a:solidFill>
                    <a:schemeClr val="bg1"/>
                  </a:solidFill>
                  <a:ea typeface="新細明體" charset="-12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75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簡報結束  敬請指教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126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7772400" cy="2664296"/>
          </a:xfrm>
        </p:spPr>
        <p:txBody>
          <a:bodyPr/>
          <a:lstStyle/>
          <a:p>
            <a:pPr algn="ctr"/>
            <a:r>
              <a:rPr lang="zh-TW" altLang="en-US" dirty="0" smtClean="0"/>
              <a:t>透過</a:t>
            </a:r>
            <a:r>
              <a:rPr lang="en-US" altLang="zh-TW" dirty="0" smtClean="0"/>
              <a:t>A(</a:t>
            </a:r>
            <a:r>
              <a:rPr lang="zh-TW" altLang="en-US" dirty="0" smtClean="0"/>
              <a:t>起點</a:t>
            </a:r>
            <a:r>
              <a:rPr lang="en-US" altLang="zh-TW" dirty="0" smtClean="0"/>
              <a:t>/</a:t>
            </a:r>
            <a:r>
              <a:rPr lang="zh-TW" altLang="en-US" dirty="0" smtClean="0"/>
              <a:t>路線</a:t>
            </a:r>
            <a:r>
              <a:rPr lang="en-US" altLang="zh-TW" dirty="0" smtClean="0"/>
              <a:t>)</a:t>
            </a:r>
            <a:r>
              <a:rPr lang="zh-TW" altLang="en-US" dirty="0"/>
              <a:t>的可行點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結合</a:t>
            </a:r>
            <a:r>
              <a:rPr lang="en-US" altLang="zh-TW" dirty="0" smtClean="0"/>
              <a:t>B(</a:t>
            </a:r>
            <a:r>
              <a:rPr lang="zh-TW" altLang="en-US" dirty="0"/>
              <a:t>迄</a:t>
            </a:r>
            <a:r>
              <a:rPr lang="zh-TW" altLang="en-US" dirty="0" smtClean="0"/>
              <a:t>點</a:t>
            </a:r>
            <a:r>
              <a:rPr lang="en-US" altLang="zh-TW" dirty="0"/>
              <a:t>/</a:t>
            </a:r>
            <a:r>
              <a:rPr lang="zh-TW" altLang="en-US" dirty="0"/>
              <a:t>路線</a:t>
            </a:r>
            <a:r>
              <a:rPr lang="en-US" altLang="zh-TW" dirty="0" smtClean="0"/>
              <a:t>)</a:t>
            </a:r>
            <a:r>
              <a:rPr lang="zh-TW" altLang="en-US" dirty="0"/>
              <a:t>的可行點</a:t>
            </a:r>
            <a:r>
              <a:rPr lang="zh-TW" altLang="en-US" dirty="0" smtClean="0"/>
              <a:t>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查詢兩點</a:t>
            </a:r>
            <a:r>
              <a:rPr lang="en-US" altLang="zh-TW" dirty="0"/>
              <a:t>/</a:t>
            </a:r>
            <a:r>
              <a:rPr lang="zh-TW" altLang="en-US" dirty="0"/>
              <a:t>路線</a:t>
            </a:r>
            <a:r>
              <a:rPr lang="zh-TW" altLang="en-US" dirty="0" smtClean="0"/>
              <a:t>之間</a:t>
            </a:r>
            <a:r>
              <a:rPr lang="zh-TW" altLang="en-US" dirty="0"/>
              <a:t>的所有可行路線，藉以取得相關的旅運規劃。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24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常見的旅運查詢</a:t>
            </a:r>
            <a:r>
              <a:rPr lang="zh-TW" altLang="en-US" dirty="0" smtClean="0"/>
              <a:t>方式</a:t>
            </a:r>
            <a:endParaRPr lang="zh-TW" altLang="en-US" dirty="0"/>
          </a:p>
        </p:txBody>
      </p:sp>
      <p:pic>
        <p:nvPicPr>
          <p:cNvPr id="6" name="Picture 2" descr="http://www.iii.org.tw/Files/Channel/Press/News/2014%20News/Sept_/201409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94"/>
          <a:stretch/>
        </p:blipFill>
        <p:spPr bwMode="auto">
          <a:xfrm>
            <a:off x="85265" y="1360820"/>
            <a:ext cx="5124416" cy="33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iii.org.tw/Files/Channel/Press/News/2014%20News/Sept_/2014091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3"/>
          <a:stretch/>
        </p:blipFill>
        <p:spPr bwMode="auto">
          <a:xfrm>
            <a:off x="3546019" y="2190642"/>
            <a:ext cx="5541639" cy="462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899592" y="5134004"/>
            <a:ext cx="2377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選擇查詢條件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方案結果產出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52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國外應用案例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84" y="1485340"/>
            <a:ext cx="4219286" cy="235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7" y="3956509"/>
            <a:ext cx="3177654" cy="2701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5"/>
          <p:cNvSpPr>
            <a:spLocks noChangeArrowheads="1"/>
          </p:cNvSpPr>
          <p:nvPr/>
        </p:nvSpPr>
        <p:spPr bwMode="auto">
          <a:xfrm>
            <a:off x="156784" y="3177708"/>
            <a:ext cx="2831040" cy="646331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800" dirty="0"/>
              <a:t>Massachusetts Bay </a:t>
            </a:r>
          </a:p>
          <a:p>
            <a:r>
              <a:rPr lang="en-US" altLang="zh-TW" sz="1800" dirty="0"/>
              <a:t>Transportation Authority</a:t>
            </a:r>
            <a:endParaRPr lang="zh-TW" altLang="en-US" sz="1800" dirty="0"/>
          </a:p>
        </p:txBody>
      </p:sp>
      <p:sp>
        <p:nvSpPr>
          <p:cNvPr id="12" name="矩形 15"/>
          <p:cNvSpPr>
            <a:spLocks noChangeArrowheads="1"/>
          </p:cNvSpPr>
          <p:nvPr/>
        </p:nvSpPr>
        <p:spPr bwMode="auto">
          <a:xfrm>
            <a:off x="1736945" y="6300028"/>
            <a:ext cx="1584176" cy="369332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800" dirty="0"/>
              <a:t>MAT NYCT</a:t>
            </a:r>
            <a:endParaRPr lang="zh-TW" altLang="en-US" sz="1800" dirty="0"/>
          </a:p>
        </p:txBody>
      </p:sp>
      <p:pic>
        <p:nvPicPr>
          <p:cNvPr id="1026" name="Picture 2" descr="https://upload.wikimedia.org/wikipedia/commons/thumb/a/a4/Flag_of_the_United_States.svg/300px-Flag_of_the_United_Stat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28" y="1360779"/>
            <a:ext cx="1248742" cy="6576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511" y="1515786"/>
            <a:ext cx="4360015" cy="2222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4583810" y="3384356"/>
            <a:ext cx="2177071" cy="369332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800" dirty="0"/>
              <a:t>Transport for London</a:t>
            </a:r>
            <a:endParaRPr lang="zh-TW" altLang="en-US" sz="1800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2422" y="3965586"/>
            <a:ext cx="5513794" cy="25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矩形 31"/>
          <p:cNvSpPr/>
          <p:nvPr/>
        </p:nvSpPr>
        <p:spPr>
          <a:xfrm>
            <a:off x="7280495" y="3866780"/>
            <a:ext cx="1695721" cy="369332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1800" dirty="0"/>
              <a:t>CITY MAPPER</a:t>
            </a:r>
            <a:endParaRPr lang="zh-TW" altLang="en-US" sz="1800" dirty="0"/>
          </a:p>
        </p:txBody>
      </p:sp>
      <p:pic>
        <p:nvPicPr>
          <p:cNvPr id="1028" name="Picture 4" descr="http://image.taodabai.com/upload/6/2b/62b385ef87c2b8903ba08aa4f60d3c3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311" y="1318175"/>
            <a:ext cx="1459045" cy="729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8882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國外應用案例</a:t>
            </a:r>
            <a:endParaRPr lang="zh-TW" altLang="en-US" dirty="0"/>
          </a:p>
        </p:txBody>
      </p:sp>
      <p:graphicFrame>
        <p:nvGraphicFramePr>
          <p:cNvPr id="13" name="內容版面配置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017408"/>
              </p:ext>
            </p:extLst>
          </p:nvPr>
        </p:nvGraphicFramePr>
        <p:xfrm>
          <a:off x="1085852" y="530114"/>
          <a:ext cx="7056784" cy="5602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grpSp>
        <p:nvGrpSpPr>
          <p:cNvPr id="17" name="群組 16"/>
          <p:cNvGrpSpPr/>
          <p:nvPr/>
        </p:nvGrpSpPr>
        <p:grpSpPr>
          <a:xfrm>
            <a:off x="124129" y="1325713"/>
            <a:ext cx="8840359" cy="5409660"/>
            <a:chOff x="220844" y="1325713"/>
            <a:chExt cx="8840359" cy="5409660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0844" y="1325713"/>
              <a:ext cx="3919107" cy="23713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53041" y="3921480"/>
              <a:ext cx="4226746" cy="28112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10"/>
            <a:srcRect r="45934"/>
            <a:stretch/>
          </p:blipFill>
          <p:spPr>
            <a:xfrm>
              <a:off x="1558497" y="3921480"/>
              <a:ext cx="2162572" cy="28138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 rotWithShape="1">
            <a:blip r:embed="rId11"/>
            <a:srcRect b="37688"/>
            <a:stretch/>
          </p:blipFill>
          <p:spPr>
            <a:xfrm>
              <a:off x="4285762" y="1325713"/>
              <a:ext cx="4775441" cy="22144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52" name="Picture 4" descr="相關圖片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639" y="3631413"/>
              <a:ext cx="1620000" cy="108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050" name="Picture 2" descr="https://upload.wikimedia.org/wikipedia/commons/thumb/9/9e/Flag_of_Japan.svg/2000px-Flag_of_Japan.svg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5219" y="2665336"/>
              <a:ext cx="1620405" cy="108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sp>
          <p:nvSpPr>
            <p:cNvPr id="14" name="矩形 13"/>
            <p:cNvSpPr/>
            <p:nvPr/>
          </p:nvSpPr>
          <p:spPr>
            <a:xfrm flipH="1">
              <a:off x="4293989" y="3140065"/>
              <a:ext cx="735169" cy="400110"/>
            </a:xfrm>
            <a:prstGeom prst="rect">
              <a:avLst/>
            </a:prstGeom>
            <a:solidFill>
              <a:schemeClr val="accent5">
                <a:lumMod val="75000"/>
                <a:alpha val="44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2000" dirty="0"/>
                <a:t>SBB</a:t>
              </a:r>
              <a:endParaRPr lang="zh-TW" altLang="en-US" sz="20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3883610" y="5790560"/>
              <a:ext cx="1297096" cy="400110"/>
            </a:xfrm>
            <a:prstGeom prst="rect">
              <a:avLst/>
            </a:prstGeom>
            <a:solidFill>
              <a:schemeClr val="accent5">
                <a:lumMod val="75000"/>
                <a:alpha val="44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2000" dirty="0" err="1"/>
                <a:t>NAViTiA</a:t>
              </a:r>
              <a:endParaRPr lang="zh-TW" altLang="en-US" sz="20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283074" y="3273555"/>
              <a:ext cx="1204284" cy="400110"/>
            </a:xfrm>
            <a:prstGeom prst="rect">
              <a:avLst/>
            </a:prstGeom>
            <a:solidFill>
              <a:schemeClr val="accent5">
                <a:lumMod val="75000"/>
                <a:alpha val="44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zh-TW" sz="2000" dirty="0" err="1"/>
                <a:t>navitime</a:t>
              </a:r>
              <a:endParaRPr lang="zh-TW" altLang="en-US" sz="2000" dirty="0"/>
            </a:p>
          </p:txBody>
        </p:sp>
      </p:grpSp>
      <p:pic>
        <p:nvPicPr>
          <p:cNvPr id="2054" name="Picture 6" descr="https://upload.wikimedia.org/wikipedia/commons/thumb/9/92/Civil_Ensign_of_Switzerland_(Pantone).svg/158px-Civil_Ensign_of_Switzerland_(Pantone).svg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060" y="2476021"/>
            <a:ext cx="1625143" cy="10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6299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國外案例檢視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4" y="1454014"/>
            <a:ext cx="9072000" cy="37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3" y="1193536"/>
            <a:ext cx="1346074" cy="2392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3284538"/>
            <a:ext cx="9144000" cy="3573462"/>
          </a:xfrm>
          <a:prstGeom prst="rect">
            <a:avLst/>
          </a:prstGeom>
          <a:gradFill rotWithShape="1">
            <a:gsLst>
              <a:gs pos="0">
                <a:srgbClr val="2887D6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3074" name="Picture 2" descr="develop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891" y="2736503"/>
            <a:ext cx="2204663" cy="2204665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國內應用案例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40" y="1210082"/>
            <a:ext cx="1397796" cy="24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" y="3044709"/>
            <a:ext cx="1397796" cy="24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39" y="4280354"/>
            <a:ext cx="1397796" cy="24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64" y="3982043"/>
            <a:ext cx="1397796" cy="24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Oval 4"/>
          <p:cNvSpPr>
            <a:spLocks noChangeArrowheads="1"/>
          </p:cNvSpPr>
          <p:nvPr/>
        </p:nvSpPr>
        <p:spPr bwMode="auto">
          <a:xfrm>
            <a:off x="727091" y="2113968"/>
            <a:ext cx="3746500" cy="3746500"/>
          </a:xfrm>
          <a:prstGeom prst="ellipse">
            <a:avLst/>
          </a:prstGeom>
          <a:gradFill rotWithShape="1">
            <a:gsLst>
              <a:gs pos="0">
                <a:srgbClr val="9AB7F2">
                  <a:alpha val="0"/>
                </a:srgbClr>
              </a:gs>
              <a:gs pos="100000">
                <a:schemeClr val="accent1">
                  <a:alpha val="32999"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/>
            <a:endParaRPr lang="zh-TW" altLang="en-US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77" y="1124744"/>
            <a:ext cx="1396160" cy="24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22" y="1124744"/>
            <a:ext cx="1396160" cy="24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90" y="2946445"/>
            <a:ext cx="1396160" cy="24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317" y="2946445"/>
            <a:ext cx="1396160" cy="248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703" y="5071269"/>
            <a:ext cx="3425442" cy="1514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矩形 59"/>
          <p:cNvSpPr/>
          <p:nvPr/>
        </p:nvSpPr>
        <p:spPr>
          <a:xfrm>
            <a:off x="149267" y="5877461"/>
            <a:ext cx="1823802" cy="400110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五大縣市政府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097217" y="1156719"/>
            <a:ext cx="963528" cy="400110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BUS+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60243" y="2763445"/>
            <a:ext cx="1400501" cy="400110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公車導航</a:t>
            </a:r>
          </a:p>
        </p:txBody>
      </p:sp>
      <p:sp>
        <p:nvSpPr>
          <p:cNvPr id="63" name="矩形 62"/>
          <p:cNvSpPr/>
          <p:nvPr/>
        </p:nvSpPr>
        <p:spPr>
          <a:xfrm>
            <a:off x="4570511" y="6440897"/>
            <a:ext cx="1456816" cy="400110"/>
          </a:xfrm>
          <a:prstGeom prst="rect">
            <a:avLst/>
          </a:prstGeom>
          <a:solidFill>
            <a:schemeClr val="accent5">
              <a:lumMod val="75000"/>
              <a:alpha val="4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UrMap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Oval 7"/>
          <p:cNvSpPr>
            <a:spLocks noChangeArrowheads="1"/>
          </p:cNvSpPr>
          <p:nvPr/>
        </p:nvSpPr>
        <p:spPr bwMode="auto">
          <a:xfrm flipH="1">
            <a:off x="4821238" y="2205038"/>
            <a:ext cx="3746500" cy="3746500"/>
          </a:xfrm>
          <a:prstGeom prst="ellipse">
            <a:avLst/>
          </a:prstGeom>
          <a:gradFill rotWithShape="1">
            <a:gsLst>
              <a:gs pos="0">
                <a:srgbClr val="5DBEBE">
                  <a:alpha val="0"/>
                </a:srgbClr>
              </a:gs>
              <a:gs pos="100000">
                <a:srgbClr val="009999">
                  <a:alpha val="32999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3366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2710124" y="3676626"/>
            <a:ext cx="1655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公務部門</a:t>
            </a:r>
            <a:endParaRPr lang="ko-KR" altLang="en-US" sz="2800" b="1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4540679" y="3676626"/>
            <a:ext cx="16381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民間單位</a:t>
            </a:r>
            <a:endParaRPr lang="ko-KR" altLang="en-US" sz="2800" b="1" dirty="0">
              <a:solidFill>
                <a:schemeClr val="tx1"/>
              </a:solidFill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305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0D3B9-00DF-4D4A-8D67-B0A7EDEE8E11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國內案例檢視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政府部門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052091" y="1845785"/>
            <a:ext cx="7911557" cy="720000"/>
            <a:chOff x="1052091" y="1845785"/>
            <a:chExt cx="7911557" cy="720000"/>
          </a:xfrm>
        </p:grpSpPr>
        <p:pic>
          <p:nvPicPr>
            <p:cNvPr id="1028" name="Picture 4" descr="http://waknow.com/wp-content/uploads/sites/2/2012/02/1-22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091" y="1845785"/>
              <a:ext cx="1287661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://img.ltn.com.tw/Upload/liveNews/BigPic/600_phpgWlOr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972" y="1845785"/>
              <a:ext cx="1195045" cy="720000"/>
            </a:xfrm>
            <a:prstGeom prst="rect">
              <a:avLst/>
            </a:prstGeom>
            <a:noFill/>
            <a:ln>
              <a:solidFill>
                <a:srgbClr val="81818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waknow.com/wp-content/uploads/sites/2/2012/02/1-2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791" y="1845785"/>
              <a:ext cx="1287661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ireview.storm.mg/uploads/img/2016/02/lCw2dhXcdE7IvJte56JEY6wJ5pcsp2Hf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0537" y="1845785"/>
              <a:ext cx="1295759" cy="72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://163.32.83.200/student/B007/images/125px-Kaohsiung_flag_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0818" y="1845785"/>
              <a:ext cx="1292830" cy="720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://waknow.com/wp-content/uploads/sites/2/2012/02/1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4272" y="1845785"/>
              <a:ext cx="1079999" cy="720000"/>
            </a:xfrm>
            <a:prstGeom prst="rect">
              <a:avLst/>
            </a:prstGeom>
            <a:noFill/>
            <a:ln w="317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6" y="2780928"/>
            <a:ext cx="9072000" cy="21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MS Gothic"/>
        <a:cs typeface=""/>
      </a:majorFont>
      <a:minorFont>
        <a:latin typeface="MS Gothic"/>
        <a:ea typeface="MS Gothic"/>
        <a:cs typeface="華康中黑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13606</TotalTime>
  <Words>429</Words>
  <Application>Microsoft Office PowerPoint</Application>
  <PresentationFormat>如螢幕大小 (4:3)</PresentationFormat>
  <Paragraphs>108</Paragraphs>
  <Slides>20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굴림</vt:lpstr>
      <vt:lpstr>MS Gothic</vt:lpstr>
      <vt:lpstr>華康中黑體</vt:lpstr>
      <vt:lpstr>華康中圓體(P)</vt:lpstr>
      <vt:lpstr>微軟正黑體</vt:lpstr>
      <vt:lpstr>新細明體</vt:lpstr>
      <vt:lpstr>Arial</vt:lpstr>
      <vt:lpstr>Times New Roman</vt:lpstr>
      <vt:lpstr>Wingdings</vt:lpstr>
      <vt:lpstr>預設簡報設計</vt:lpstr>
      <vt:lpstr>PowerPoint 簡報</vt:lpstr>
      <vt:lpstr>Contents</vt:lpstr>
      <vt:lpstr>透過A(起點/路線)的可行點， 結合B(迄點/路線)的可行點， 查詢兩點/路線之間的所有可行路線，藉以取得相關的旅運規劃。 </vt:lpstr>
      <vt:lpstr>常見的旅運查詢方式</vt:lpstr>
      <vt:lpstr>國外應用案例</vt:lpstr>
      <vt:lpstr>國外應用案例</vt:lpstr>
      <vt:lpstr>國外案例檢視</vt:lpstr>
      <vt:lpstr>國內應用案例</vt:lpstr>
      <vt:lpstr>國內案例檢視—政府部門</vt:lpstr>
      <vt:lpstr>最常見的規劃邏輯 VS 資料狀況</vt:lpstr>
      <vt:lpstr>不同邏輯下的旅運規劃</vt:lpstr>
      <vt:lpstr>怎麼改善？</vt:lpstr>
      <vt:lpstr>公車/火車/捷運直達</vt:lpstr>
      <vt:lpstr>公車轉公車</vt:lpstr>
      <vt:lpstr>公車轉捷運</vt:lpstr>
      <vt:lpstr>公車轉火車</vt:lpstr>
      <vt:lpstr>捷運轉捷運</vt:lpstr>
      <vt:lpstr>捷運轉火車</vt:lpstr>
      <vt:lpstr>PowerPoint 簡報</vt:lpstr>
      <vt:lpstr>簡報結束  敬請指教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kao</dc:creator>
  <cp:lastModifiedBy>Stephen Yeh</cp:lastModifiedBy>
  <cp:revision>3293</cp:revision>
  <cp:lastPrinted>2016-02-18T04:34:36Z</cp:lastPrinted>
  <dcterms:created xsi:type="dcterms:W3CDTF">2007-08-23T09:28:02Z</dcterms:created>
  <dcterms:modified xsi:type="dcterms:W3CDTF">2016-05-16T09:18:06Z</dcterms:modified>
</cp:coreProperties>
</file>